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13" r:id="rId44"/>
    <p:sldId id="256" r:id="rId45"/>
    <p:sldId id="257" r:id="rId46"/>
    <p:sldId id="258" r:id="rId47"/>
    <p:sldId id="259" r:id="rId48"/>
    <p:sldId id="260" r:id="rId49"/>
    <p:sldId id="342" r:id="rId50"/>
    <p:sldId id="343" r:id="rId51"/>
    <p:sldId id="344" r:id="rId52"/>
    <p:sldId id="345" r:id="rId53"/>
    <p:sldId id="346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/>
    <p:restoredTop sz="93638"/>
  </p:normalViewPr>
  <p:slideViewPr>
    <p:cSldViewPr snapToGrid="0" snapToObjects="1">
      <p:cViewPr>
        <p:scale>
          <a:sx n="130" d="100"/>
          <a:sy n="130" d="100"/>
        </p:scale>
        <p:origin x="14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nk.springer.com/article/10.1023/B:VISI.0000029664.99615.9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hyperlink" Target="http://areshmatlab.blogspot.com/2010/07/details-behind-sift-feature-detection.htm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3.wdp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 smtClean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 smtClean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 smtClean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 smtClean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 smtClean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  <a:endParaRPr lang="es-CL" sz="2400" dirty="0">
              <a:solidFill>
                <a:schemeClr val="bg2">
                  <a:lumMod val="60000"/>
                  <a:lumOff val="40000"/>
                </a:schemeClr>
              </a:solidFill>
              <a:latin typeface="Trebuchet MS" pitchFamily="34" charset="0"/>
            </a:endParaRPr>
          </a:p>
          <a:p>
            <a:pPr algn="ctr"/>
            <a:endParaRPr lang="es-CL" sz="2400" dirty="0" smtClean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 smtClean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Semestre 2018-1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 smtClean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For the detection a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</a:t>
            </a:r>
            <a:r>
              <a:rPr lang="en-US" dirty="0" smtClean="0">
                <a:latin typeface="Trebuchet MS"/>
                <a:cs typeface="Trebuchet MS"/>
              </a:rPr>
              <a:t>               G1 = Gaussian 1 (with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)                    G2 </a:t>
            </a:r>
            <a:r>
              <a:rPr lang="en-US" dirty="0">
                <a:latin typeface="Trebuchet MS"/>
                <a:cs typeface="Trebuchet MS"/>
              </a:rPr>
              <a:t>= Gaussian </a:t>
            </a:r>
            <a:r>
              <a:rPr lang="en-US" dirty="0" smtClean="0">
                <a:latin typeface="Trebuchet MS"/>
                <a:cs typeface="Trebuchet MS"/>
              </a:rPr>
              <a:t>2 </a:t>
            </a:r>
            <a:r>
              <a:rPr lang="en-US" dirty="0">
                <a:latin typeface="Trebuchet MS"/>
                <a:cs typeface="Trebuchet MS"/>
              </a:rPr>
              <a:t>(with </a:t>
            </a:r>
            <a:r>
              <a:rPr lang="en-US" i="1" dirty="0" err="1" smtClean="0">
                <a:latin typeface="Trebuchet MS"/>
                <a:cs typeface="Trebuchet MS"/>
              </a:rPr>
              <a:t>k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): G2-G1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 smtClean="0">
                <a:latin typeface="Trebuchet MS"/>
                <a:cs typeface="Trebuchet MS"/>
              </a:rPr>
              <a:t>with </a:t>
            </a:r>
            <a:r>
              <a:rPr lang="en-US" dirty="0" err="1" smtClean="0">
                <a:latin typeface="Trebuchet MS"/>
                <a:cs typeface="Trebuchet MS"/>
              </a:rPr>
              <a:t>DoG</a:t>
            </a:r>
            <a:r>
              <a:rPr lang="en-US" dirty="0" smtClean="0">
                <a:latin typeface="Trebuchet MS"/>
                <a:cs typeface="Trebuchet MS"/>
              </a:rPr>
              <a:t> of different </a:t>
            </a:r>
            <a:r>
              <a:rPr lang="en-US" dirty="0" err="1" smtClean="0">
                <a:latin typeface="Trebuchet MS"/>
                <a:cs typeface="Trebuchet MS"/>
              </a:rPr>
              <a:t>σ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 smtClean="0">
              <a:latin typeface="Trebuchet MS"/>
              <a:cs typeface="Trebuchet MS"/>
            </a:endParaRPr>
          </a:p>
          <a:p>
            <a:r>
              <a:rPr lang="en-US" dirty="0" smtClean="0">
                <a:latin typeface="Trebuchet MS"/>
                <a:cs typeface="Trebuchet MS"/>
              </a:rPr>
              <a:t>=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Input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Outputs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Location: Where is the maximum?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Scale: Which mask?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σ</a:t>
            </a:r>
            <a:r>
              <a:rPr lang="en-US" dirty="0" smtClean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.........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.........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19" y="966991"/>
            <a:ext cx="6343026" cy="4862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Descriptor of a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First, we have to understand what is a Histogram of Gradients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 smtClean="0">
                <a:latin typeface="Trebuchet MS"/>
                <a:cs typeface="Trebuchet MS"/>
              </a:rPr>
              <a:t>direction</a:t>
            </a:r>
            <a:endParaRPr lang="en-US" dirty="0">
              <a:latin typeface="Trebuchet MS"/>
              <a:cs typeface="Trebuchet MS"/>
            </a:endParaRP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 smtClean="0">
                  <a:latin typeface="Trebuchet MS"/>
                  <a:cs typeface="Trebuchet MS"/>
                </a:rPr>
                <a:t> [ -1 0 1] =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rebuchet MS"/>
                  <a:cs typeface="Trebuchet MS"/>
                </a:rPr>
                <a:t>σ</a:t>
              </a:r>
              <a:r>
                <a:rPr lang="en-US" dirty="0" smtClean="0">
                  <a:latin typeface="Trebuchet MS"/>
                  <a:cs typeface="Trebuchet MS"/>
                </a:rPr>
                <a:t>'</a:t>
              </a:r>
              <a:endParaRPr lang="en-US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x</a:t>
            </a:r>
            <a:r>
              <a:rPr lang="en-US" dirty="0" smtClean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Angle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arctan</a:t>
              </a:r>
              <a:r>
                <a:rPr lang="en-US" dirty="0" smtClean="0">
                  <a:latin typeface="Trebuchet MS"/>
                  <a:cs typeface="Trebuchet MS"/>
                </a:rPr>
                <a:t>(</a:t>
              </a:r>
              <a:r>
                <a:rPr lang="en-US" dirty="0" err="1" smtClean="0">
                  <a:latin typeface="Trebuchet MS"/>
                  <a:cs typeface="Trebuchet MS"/>
                </a:rPr>
                <a:t>Gy</a:t>
              </a:r>
              <a:r>
                <a:rPr lang="en-US" dirty="0" smtClean="0">
                  <a:latin typeface="Trebuchet MS"/>
                  <a:cs typeface="Trebuchet MS"/>
                </a:rPr>
                <a:t>/</a:t>
              </a:r>
              <a:r>
                <a:rPr lang="en-US" dirty="0" err="1" smtClean="0">
                  <a:latin typeface="Trebuchet MS"/>
                  <a:cs typeface="Trebuchet MS"/>
                </a:rPr>
                <a:t>G</a:t>
              </a:r>
              <a:r>
                <a:rPr lang="en-US" baseline="-25000" dirty="0" err="1" smtClean="0">
                  <a:latin typeface="Trebuchet MS"/>
                  <a:cs typeface="Trebuchet MS"/>
                </a:rPr>
                <a:t>x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rebuchet MS"/>
                  <a:cs typeface="Trebuchet MS"/>
                </a:rPr>
                <a:t>Magnitude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 smtClean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 smtClean="0">
                  <a:latin typeface="Trebuchet MS"/>
                  <a:cs typeface="Trebuchet MS"/>
                </a:rPr>
                <a:t>= </a:t>
              </a:r>
              <a:r>
                <a:rPr lang="en-US" dirty="0" err="1" smtClean="0">
                  <a:latin typeface="Trebuchet MS"/>
                  <a:cs typeface="Trebuchet MS"/>
                </a:rPr>
                <a:t>sqrt</a:t>
              </a:r>
              <a:r>
                <a:rPr lang="en-US" dirty="0" smtClean="0">
                  <a:latin typeface="Trebuchet MS"/>
                  <a:cs typeface="Trebuchet MS"/>
                </a:rPr>
                <a:t>(G</a:t>
              </a:r>
              <a:r>
                <a:rPr lang="en-US" baseline="-25000" dirty="0" smtClean="0">
                  <a:latin typeface="Trebuchet MS"/>
                  <a:cs typeface="Trebuchet MS"/>
                </a:rPr>
                <a:t>x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+G</a:t>
              </a:r>
              <a:r>
                <a:rPr lang="en-US" baseline="-25000" dirty="0" smtClean="0">
                  <a:latin typeface="Trebuchet MS"/>
                  <a:cs typeface="Trebuchet MS"/>
                </a:rPr>
                <a:t>y</a:t>
              </a:r>
              <a:r>
                <a:rPr lang="en-US" baseline="30000" dirty="0" smtClean="0">
                  <a:latin typeface="Trebuchet MS"/>
                  <a:cs typeface="Trebuchet MS"/>
                </a:rPr>
                <a:t>2</a:t>
              </a:r>
              <a:r>
                <a:rPr lang="en-US" dirty="0" smtClean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rebuchet MS"/>
                <a:cs typeface="Trebuchet MS"/>
              </a:rPr>
              <a:t>G</a:t>
            </a:r>
            <a:r>
              <a:rPr lang="en-US" baseline="-25000" dirty="0" err="1" smtClean="0">
                <a:latin typeface="Trebuchet MS"/>
                <a:cs typeface="Trebuchet MS"/>
              </a:rPr>
              <a:t>y</a:t>
            </a:r>
            <a:r>
              <a:rPr lang="en-US" dirty="0" smtClean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-22.5º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 </a:t>
            </a:r>
            <a:r>
              <a:rPr lang="en-US" sz="1600" dirty="0" smtClean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second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rebuchet MS"/>
                <a:cs typeface="Trebuchet MS"/>
              </a:rPr>
              <a:t>67.5º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</a:t>
            </a:r>
            <a:r>
              <a:rPr lang="en-US" sz="1000" dirty="0" smtClean="0">
                <a:latin typeface="Trebuchet MS"/>
                <a:cs typeface="Trebuchet MS"/>
              </a:rPr>
              <a:t>22.5º</a:t>
            </a:r>
            <a:endParaRPr lang="en-US" sz="1000" dirty="0">
              <a:latin typeface="Trebuchet MS"/>
              <a:cs typeface="Trebuchet M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rebuchet MS"/>
                <a:cs typeface="Trebuchet MS"/>
              </a:rPr>
              <a:t>etc.</a:t>
            </a:r>
            <a:endParaRPr lang="en-US" sz="1400" dirty="0">
              <a:latin typeface="Trebuchet MS"/>
              <a:cs typeface="Trebuchet M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2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3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4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5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6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7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cs typeface="Trebuchet MS"/>
                </a:rPr>
                <a:t>1    2    3    4    5    6    7    8</a:t>
              </a:r>
              <a:endParaRPr lang="en-US" sz="1400" dirty="0">
                <a:latin typeface="Trebuchet MS"/>
                <a:cs typeface="Trebuchet MS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Why SIFT?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rebuchet MS"/>
                <a:cs typeface="Trebuchet MS"/>
              </a:rPr>
              <a:t>Now, we can understand how to build the SIFT descriptor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 smtClean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5.  Define 16 partitions</a:t>
            </a:r>
            <a:endParaRPr lang="en-US" sz="2400" dirty="0">
              <a:latin typeface="Trebuchet MS"/>
              <a:cs typeface="Trebuchet MS"/>
            </a:endParaRP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1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2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3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4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5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6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7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rebuchet MS"/>
                    <a:cs typeface="Trebuchet MS"/>
                  </a:rPr>
                  <a:t>8</a:t>
                </a:r>
                <a:endParaRPr lang="en-US" sz="1400" dirty="0">
                  <a:latin typeface="Trebuchet MS"/>
                  <a:cs typeface="Trebuchet MS"/>
                </a:endParaRP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lang="en-US" sz="4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 smtClean="0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 smtClean="0">
                <a:latin typeface="Trebuchet MS"/>
                <a:cs typeface="Trebuchet MS"/>
              </a:rPr>
              <a:t>x,y</a:t>
            </a:r>
            <a:r>
              <a:rPr lang="en-US" sz="2400" dirty="0" smtClean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 smtClean="0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 smtClean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Trebuchet MS"/>
                <a:cs typeface="Trebuchet MS"/>
              </a:rPr>
              <a:t>Align the window to direction ‘1’.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Trebuchet MS"/>
                <a:cs typeface="Trebuchet MS"/>
              </a:rPr>
              <a:t>Compute 8 bin histograms in each partition</a:t>
            </a:r>
            <a:endParaRPr lang="en-US" sz="2400" dirty="0">
              <a:latin typeface="Trebuchet MS"/>
              <a:cs typeface="Trebuchet M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description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 smtClean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 smtClean="0">
                <a:latin typeface="Trebuchet MS"/>
                <a:cs typeface="Trebuchet MS"/>
              </a:rPr>
              <a:t>128-element vector</a:t>
            </a:r>
            <a:endParaRPr lang="en-US" sz="2000" dirty="0">
              <a:latin typeface="Trebuchet MS"/>
              <a:cs typeface="Trebuchet M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 smtClean="0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128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Trebuchet MS"/>
                  <a:cs typeface="Trebuchet MS"/>
                </a:rPr>
                <a:t>N</a:t>
              </a:r>
              <a:endParaRPr lang="en-US" sz="1200" dirty="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  <a:endParaRPr lang="en-US" sz="24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 smtClean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norm = 1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 smtClean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  <a:endParaRPr lang="en-US" sz="20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://areshmatlab.blogspot.com/2010/07/details-behind-sift-feature-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detection.html</a:t>
            </a:r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 smtClean="0">
                <a:latin typeface="Trebuchet MS"/>
                <a:cs typeface="Trebuchet MS"/>
              </a:rPr>
              <a:t>Why is SIFT</a:t>
            </a:r>
            <a:r>
              <a:rPr lang="en-US" sz="2800" dirty="0">
                <a:latin typeface="Trebuchet MS"/>
                <a:cs typeface="Trebuchet MS"/>
              </a:rPr>
              <a:t>-descriptor </a:t>
            </a:r>
            <a:r>
              <a:rPr lang="en-US" sz="2800" dirty="0" smtClean="0">
                <a:latin typeface="Trebuchet MS"/>
                <a:cs typeface="Trebuchet MS"/>
              </a:rPr>
              <a:t>… ?</a:t>
            </a:r>
            <a:endParaRPr lang="en-US" sz="2800" dirty="0">
              <a:latin typeface="Trebuchet MS"/>
              <a:cs typeface="Trebuchet MS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Example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061" y="3079443"/>
            <a:ext cx="2113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algn="ctr"/>
            <a:r>
              <a:rPr lang="en-US" sz="2400" smtClean="0">
                <a:solidFill>
                  <a:srgbClr val="000000"/>
                </a:solidFill>
                <a:latin typeface="Trebuchet MS"/>
                <a:cs typeface="Trebuchet MS"/>
              </a:rPr>
              <a:t>PAT07_SIFT.m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637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176" y="624881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</a:t>
            </a:r>
            <a:r>
              <a:rPr lang="en-US" dirty="0" err="1" smtClean="0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Applications: Amazon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description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FF00"/>
                    </a:solidFill>
                  </a:rPr>
                  <a:t>.</a:t>
                </a:r>
                <a:endParaRPr lang="en-US" sz="6000" dirty="0">
                  <a:solidFill>
                    <a:srgbClr val="00FF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description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rgbClr val="0000FF"/>
                    </a:solidFill>
                  </a:rPr>
                  <a:t>.</a:t>
                </a:r>
                <a:endParaRPr lang="en-US" sz="6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  <a:gridCol w="323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34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90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55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87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32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45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66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18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39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…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Trebuchet MS"/>
                          <a:cs typeface="Trebuchet MS"/>
                        </a:rPr>
                        <a:t>78</a:t>
                      </a:r>
                      <a:endParaRPr lang="en-US" sz="1000" dirty="0">
                        <a:latin typeface="Trebuchet MS"/>
                        <a:cs typeface="Trebuchet M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.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FF00"/>
                </a:solidFill>
              </a:rPr>
              <a:t>.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.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rebuchet MS"/>
                <a:cs typeface="Trebuchet MS"/>
              </a:rPr>
              <a:t>128</a:t>
            </a:r>
            <a:endParaRPr lang="en-US"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 smtClean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It is used to detect </a:t>
            </a:r>
            <a:r>
              <a:rPr lang="en-US" dirty="0" err="1" smtClean="0">
                <a:latin typeface="Trebuchet MS"/>
                <a:cs typeface="Trebuchet MS"/>
              </a:rPr>
              <a:t>keypoints</a:t>
            </a:r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Each </a:t>
            </a:r>
            <a:r>
              <a:rPr lang="en-US" dirty="0" err="1" smtClean="0">
                <a:latin typeface="Trebuchet MS"/>
                <a:cs typeface="Trebuchet MS"/>
              </a:rPr>
              <a:t>keypoint</a:t>
            </a:r>
            <a:r>
              <a:rPr lang="en-US" dirty="0" smtClean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rebuchet MS"/>
                <a:cs typeface="Trebuchet MS"/>
              </a:rPr>
              <a:t>Detection of </a:t>
            </a:r>
            <a:r>
              <a:rPr lang="en-US" sz="2400" dirty="0" err="1" smtClean="0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 synthetic image with a spot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Two goals: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rebuchet MS"/>
                <a:cs typeface="Trebuchet MS"/>
              </a:rPr>
              <a:t>Size?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27505" y="845785"/>
            <a:ext cx="335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.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1288</Words>
  <Application>Microsoft Macintosh PowerPoint</Application>
  <PresentationFormat>On-screen Show (4:3)</PresentationFormat>
  <Paragraphs>544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Trebuchet MS</vt:lpstr>
      <vt:lpstr>Zapf Dingbats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58</cp:revision>
  <dcterms:created xsi:type="dcterms:W3CDTF">2012-11-30T13:57:57Z</dcterms:created>
  <dcterms:modified xsi:type="dcterms:W3CDTF">2018-04-10T12:39:41Z</dcterms:modified>
</cp:coreProperties>
</file>